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8" r:id="rId5"/>
    <p:sldId id="279" r:id="rId6"/>
    <p:sldId id="280" r:id="rId7"/>
    <p:sldId id="281" r:id="rId8"/>
    <p:sldId id="282" r:id="rId9"/>
    <p:sldId id="283" r:id="rId10"/>
    <p:sldId id="277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66" d="100"/>
          <a:sy n="66" d="100"/>
        </p:scale>
        <p:origin x="14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3B10D-6BEA-4727-8A4A-90DE2040400B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CD75D-7A63-4BED-B8C1-CA072C06AD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13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CD75D-7A63-4BED-B8C1-CA072C06ADF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34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>
                <a:alpha val="72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9C11-EC06-4451-80F4-BFC02E265468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C3347-613F-469F-B94E-C1FC74CB9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Готовимся к ЕГЭ 2020.</a:t>
            </a:r>
            <a:br>
              <a:rPr lang="ru-RU" sz="4800" b="1" dirty="0" smtClean="0"/>
            </a:br>
            <a:r>
              <a:rPr lang="ru-RU" sz="4800" b="1" dirty="0" smtClean="0"/>
              <a:t>Задание 8.</a:t>
            </a:r>
            <a:br>
              <a:rPr lang="ru-RU" sz="4800" b="1" dirty="0" smtClean="0"/>
            </a:br>
            <a:r>
              <a:rPr lang="ru-RU" sz="4800" b="1" dirty="0" smtClean="0"/>
              <a:t>Грамматические нормы.</a:t>
            </a:r>
            <a:br>
              <a:rPr lang="ru-RU" sz="4800" b="1" dirty="0" smtClean="0"/>
            </a:br>
            <a:endParaRPr lang="ru-RU" sz="3600" b="1" dirty="0"/>
          </a:p>
        </p:txBody>
      </p:sp>
      <p:pic>
        <p:nvPicPr>
          <p:cNvPr id="5" name="Рисунок 4" descr="G:\sova_2_1.png"/>
          <p:cNvPicPr/>
          <p:nvPr/>
        </p:nvPicPr>
        <p:blipFill>
          <a:blip r:embed="rId2" cstate="print"/>
          <a:srcRect l="13777" t="9726" r="13048" b="7852"/>
          <a:stretch>
            <a:fillRect/>
          </a:stretch>
        </p:blipFill>
        <p:spPr bwMode="auto">
          <a:xfrm>
            <a:off x="763960" y="3509392"/>
            <a:ext cx="17526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rasler.ru/wp-content/uploads/2019/03/C%D0%BF%D0%B0%D1%81%D0%B8%D0%B1%D0%BE-%D0%B7%D0%B0-%D0%B2%D0%BD%D0%B8%D0%BC%D0%B0%D0%BD%D0%B8%D0%B5-%D0%BA%D0%B0%D1%80%D1%82%D0%B8%D0%BD%D0%BA%D0%B8-%D0%B4%D0%BB%D1%8F-%D0%BF%D1%80%D0%B5%D0%B7%D0%B5%D0%BD%D1%82%D0%B0%D1%86%D0%B8%D0%B8-%D0%BF%D0%BE%D0%B4%D0%B1%D0%BE%D1%80%D0%BA%D0%B0-36-%D1%88%D1%82%D1%83%D0%BA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en-US"/>
          </a:p>
        </p:txBody>
      </p:sp>
      <p:pic>
        <p:nvPicPr>
          <p:cNvPr id="4" name="Замещающее содержимое 3" descr="задание 7 201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40"/>
            <a:ext cx="7965440" cy="678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40246"/>
              </p:ext>
            </p:extLst>
          </p:nvPr>
        </p:nvGraphicFramePr>
        <p:xfrm>
          <a:off x="457200" y="908720"/>
          <a:ext cx="8229600" cy="5701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нарушение в построении предложения с однородными членами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В стихотворении «Мудрость языка» Б. Слуцкий вспоминает историю создания слова «лётчик» В. </a:t>
                      </a:r>
                      <a:r>
                        <a:rPr lang="ru-RU" sz="1200" dirty="0" err="1" smtClean="0"/>
                        <a:t>Хлебниковым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 связи между подлежащим и сказуемым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2)На витрине самыми запоминающимися были двое</a:t>
                      </a:r>
                      <a:r>
                        <a:rPr lang="ru-RU" sz="1200" baseline="0" dirty="0" smtClean="0"/>
                        <a:t> штук часов в виде фигур животных, выполненных из слоновой кости.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В)</a:t>
                      </a:r>
                      <a:r>
                        <a:rPr lang="ru-RU" sz="1200" baseline="0" dirty="0" smtClean="0"/>
                        <a:t> неправильное построение предложения с косвенной речью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3)Алехин, входя в гостиную, вскликнул, что</a:t>
                      </a:r>
                      <a:r>
                        <a:rPr lang="ru-RU" sz="1200" baseline="0" dirty="0" smtClean="0"/>
                        <a:t> он очень рад всех нас видеть.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</a:t>
                      </a:r>
                      <a:r>
                        <a:rPr lang="ru-RU" sz="1200" baseline="0" dirty="0" err="1" smtClean="0"/>
                        <a:t>видо</a:t>
                      </a:r>
                      <a:r>
                        <a:rPr lang="en-US" sz="1200" baseline="0" dirty="0" smtClean="0"/>
                        <a:t>-</a:t>
                      </a:r>
                      <a:r>
                        <a:rPr lang="ru-RU" sz="1200" baseline="0" dirty="0" smtClean="0"/>
                        <a:t>временной </a:t>
                      </a:r>
                      <a:r>
                        <a:rPr lang="ru-RU" sz="1200" baseline="0" dirty="0" smtClean="0"/>
                        <a:t>соотнесённости глагольных форм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Те из учеников, кто невнимательно выполнил домашнее задание,</a:t>
                      </a:r>
                      <a:r>
                        <a:rPr lang="ru-RU" sz="1200" baseline="0" dirty="0" smtClean="0"/>
                        <a:t> вряд ли справится с контрольной работой.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ошибка в употреблении</a:t>
                      </a:r>
                      <a:r>
                        <a:rPr lang="ru-RU" sz="1200" baseline="0" dirty="0" smtClean="0"/>
                        <a:t> имени числительного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Экономисты говорят о снижении инфляции и что задержки зарплаты больше не будет.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 Будучи мёртвым языком, латынь использовалась как международный язык науки.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Отец рассказывал, что мы и через двадцать</a:t>
                      </a:r>
                      <a:r>
                        <a:rPr lang="ru-RU" sz="1200" baseline="0" dirty="0" smtClean="0"/>
                        <a:t> лет после окончания института каждый год ездим на встречу выпускников.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Благодаря трудолюбию и сообразительности</a:t>
                      </a:r>
                      <a:r>
                        <a:rPr lang="ru-RU" sz="1200" baseline="0" dirty="0" smtClean="0"/>
                        <a:t> абитуриенту удалось справиться со сложным заданием.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Мы – его ученики – шли на урок, чтобы послушать его, чтобы прикасаться к новому и неизведанному, чтобы поделиться тем, что нас волнует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964215"/>
              </p:ext>
            </p:extLst>
          </p:nvPr>
        </p:nvGraphicFramePr>
        <p:xfrm>
          <a:off x="457200" y="908720"/>
          <a:ext cx="8229600" cy="588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нарушение в построении предложения с 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Я показал гостям автограф писателя, который</a:t>
                      </a:r>
                      <a:r>
                        <a:rPr lang="ru-RU" sz="1200" baseline="0" dirty="0" smtClean="0"/>
                        <a:t> мне очень дорог.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 в</a:t>
                      </a:r>
                      <a:r>
                        <a:rPr lang="ru-RU" sz="1200" baseline="0" dirty="0" smtClean="0"/>
                        <a:t> построении предложения с деепричастным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Автор статьи рассматривает</a:t>
                      </a:r>
                      <a:r>
                        <a:rPr lang="ru-RU" sz="1200" baseline="0" dirty="0" smtClean="0"/>
                        <a:t> условия, при которых частица, двигаясь равномерно, излучает  электромагнитные волны.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В) неправильное употребление падежной формы существительного с предлогом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В романе «Войне и мире»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показана история трёх  семейств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Болконских, Ростовых  и Курагиных.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 в построении предложения с несогласованным приложением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В повести «Капитанская</a:t>
                      </a:r>
                      <a:r>
                        <a:rPr lang="ru-RU" sz="1200" baseline="0" dirty="0" smtClean="0"/>
                        <a:t> дочка</a:t>
                      </a:r>
                      <a:r>
                        <a:rPr lang="ru-RU" sz="1200" dirty="0" smtClean="0"/>
                        <a:t>» имеется ряд эпизодов, указывающие не только</a:t>
                      </a:r>
                      <a:r>
                        <a:rPr lang="ru-RU" sz="1200" baseline="0" dirty="0" smtClean="0"/>
                        <a:t> на жестокость обеих борющихся сторон, но и на их способность к милосердию и великодушию.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ошибка в</a:t>
                      </a:r>
                      <a:r>
                        <a:rPr lang="ru-RU" sz="1200" baseline="0" dirty="0" smtClean="0"/>
                        <a:t> построении сложного предложения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Уникальным явлением в жанре эссе стал роман А.И.</a:t>
                      </a:r>
                      <a:r>
                        <a:rPr lang="ru-RU" sz="1200" baseline="0" dirty="0" smtClean="0"/>
                        <a:t> Герцена «Былое и думы», который был назван «</a:t>
                      </a:r>
                      <a:r>
                        <a:rPr lang="ru-RU" sz="1200" baseline="0" dirty="0" err="1" smtClean="0"/>
                        <a:t>эссеистическим</a:t>
                      </a:r>
                      <a:r>
                        <a:rPr lang="ru-RU" sz="1200" baseline="0" dirty="0" smtClean="0"/>
                        <a:t> романом, эпопеей, энциклопедией».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 Подобно многим другим произведением Сурикова, картина «Боярыня Морозова» создавалась художником в течение ряда лет.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По возвращению</a:t>
                      </a:r>
                      <a:r>
                        <a:rPr lang="ru-RU" sz="1200" baseline="0" dirty="0" smtClean="0"/>
                        <a:t> в Петербург Толя отказался ехать домой сразу из аэропорта.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Приехав из столицы, мысли и душа остались в родной деревне.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Те,</a:t>
                      </a:r>
                      <a:r>
                        <a:rPr lang="ru-RU" sz="1200" baseline="0" dirty="0" smtClean="0"/>
                        <a:t> кто не смог понять и оценить новаторство Пушкина, постоянно обвиняли его в простонародности.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45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063775"/>
              </p:ext>
            </p:extLst>
          </p:nvPr>
        </p:nvGraphicFramePr>
        <p:xfrm>
          <a:off x="457200" y="908720"/>
          <a:ext cx="8229600" cy="606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нарушение в построении предложения с 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После битвы при </a:t>
                      </a:r>
                      <a:r>
                        <a:rPr lang="ru-RU" sz="1200" dirty="0" err="1" smtClean="0"/>
                        <a:t>Листвене</a:t>
                      </a:r>
                      <a:r>
                        <a:rPr lang="ru-RU" sz="1200" dirty="0" smtClean="0"/>
                        <a:t> между</a:t>
                      </a:r>
                      <a:r>
                        <a:rPr lang="ru-RU" sz="1200" baseline="0" dirty="0" smtClean="0"/>
                        <a:t> войском киевского князя Ярослава и дружиной его младшего брата Мстислава Ярослав, потерпев поражение, бежит в Новгород.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 в</a:t>
                      </a:r>
                      <a:r>
                        <a:rPr lang="ru-RU" sz="1200" baseline="0" dirty="0" smtClean="0"/>
                        <a:t> построении предложения с деепричастным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Богатство русского словаря позволяет точно назвать не только тот или иной предмет, его признаки, различные действия, но и выразить самые разнообразные оттенки значения.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В) неправильное употребление падежной формы существительного с предлогом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Дом, в котором первые годы по приезде </a:t>
                      </a:r>
                      <a:r>
                        <a:rPr lang="ru-RU" sz="1200" dirty="0" smtClean="0"/>
                        <a:t>в </a:t>
                      </a:r>
                      <a:r>
                        <a:rPr lang="ru-RU" sz="1200" dirty="0" smtClean="0"/>
                        <a:t>Петербург проживал драматург, находился на набережной Красного канала.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связи между подлежащим и сказуемым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Сдав экзамен на степень бакалавра, у него закружилась</a:t>
                      </a:r>
                      <a:r>
                        <a:rPr lang="ru-RU" sz="1200" baseline="0" dirty="0" smtClean="0"/>
                        <a:t> голова от успеха.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ошибка в</a:t>
                      </a:r>
                      <a:r>
                        <a:rPr lang="ru-RU" sz="1200" baseline="0" dirty="0" smtClean="0"/>
                        <a:t> построении предложения с однородными членами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Особенно</a:t>
                      </a:r>
                      <a:r>
                        <a:rPr lang="ru-RU" sz="1200" baseline="0" dirty="0" smtClean="0"/>
                        <a:t> много квартир сдавалось внаём летом, когда люди выезжали на дачи и оставляли пустующей свою жилплощадь.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 Согласно данных Красной книги языков России на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водском</a:t>
                      </a:r>
                      <a:r>
                        <a:rPr lang="ru-RU" sz="1200" baseline="0" dirty="0" smtClean="0"/>
                        <a:t> языке в начале 1990-х годов говорили всего несколько человек.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Транслятор Лаврова, благодаря простоте входного языка</a:t>
                      </a:r>
                      <a:r>
                        <a:rPr lang="ru-RU" sz="1200" baseline="0" dirty="0" smtClean="0"/>
                        <a:t> и высокой эффективности компиляции, приобрёл большую популярность.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Одним из</a:t>
                      </a:r>
                      <a:r>
                        <a:rPr lang="ru-RU" sz="1200" baseline="0" dirty="0" smtClean="0"/>
                        <a:t> художников, применивших пленэрную живопись, был В. Д. Поленов.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В связи с ростом правонарушений на дорогах 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ГИБДД</a:t>
                      </a:r>
                      <a:r>
                        <a:rPr lang="ru-RU" sz="1200" baseline="0" dirty="0" smtClean="0"/>
                        <a:t>  провёл месячник безопасности движения.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0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556136"/>
              </p:ext>
            </p:extLst>
          </p:nvPr>
        </p:nvGraphicFramePr>
        <p:xfrm>
          <a:off x="457200" y="908720"/>
          <a:ext cx="8229600" cy="5610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нарушение в построении предложения с однородными членами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Когда закончилась война, о которой рассказывала бабушка, не скрывая боль в душе,</a:t>
                      </a:r>
                      <a:r>
                        <a:rPr lang="ru-RU" sz="1200" baseline="0" dirty="0" smtClean="0"/>
                        <a:t> ж</a:t>
                      </a:r>
                      <a:r>
                        <a:rPr lang="ru-RU" sz="1200" dirty="0" smtClean="0"/>
                        <a:t>ить стало ещё труднее.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 в</a:t>
                      </a:r>
                      <a:r>
                        <a:rPr lang="ru-RU" sz="1200" baseline="0" dirty="0" smtClean="0"/>
                        <a:t> построении предложения с деепричастным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Туманные полосы начали понемногу алеть и расходиться, в которых тонули луга и пашни.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В) неправильное употребление имени числительного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Когда смотришь на памятник </a:t>
                      </a:r>
                      <a:r>
                        <a:rPr lang="ru-RU" sz="1200" dirty="0" err="1" smtClean="0"/>
                        <a:t>М.Ю</a:t>
                      </a:r>
                      <a:r>
                        <a:rPr lang="ru-RU" sz="1200" dirty="0" smtClean="0"/>
                        <a:t>. Лермонтову, складывается впечатление, что поэт оглядывает и восхищается любимым городом.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связи между подлежащим и сказуемым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Случайно встретившись, двое подруг долго рассказывали друг другу последние новости.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ошибка в</a:t>
                      </a:r>
                      <a:r>
                        <a:rPr lang="ru-RU" sz="1200" baseline="0" dirty="0" smtClean="0"/>
                        <a:t> построении сложного предложения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В 1970-е годы все мальчишки страстно любили детские фильмы, а кинотеатр «Надежда»</a:t>
                      </a:r>
                      <a:r>
                        <a:rPr lang="ru-RU" sz="1200" baseline="0" dirty="0" smtClean="0"/>
                        <a:t> в центре города уже с </a:t>
                      </a:r>
                      <a:r>
                        <a:rPr lang="ru-RU" sz="1200" baseline="0" smtClean="0"/>
                        <a:t>утра осаждалась </a:t>
                      </a:r>
                      <a:r>
                        <a:rPr lang="ru-RU" sz="1200" baseline="0" dirty="0" smtClean="0"/>
                        <a:t>ребятами, жаждущими увидеть приключения своих сверстников.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 Те, кто побывал в Антарктиде, могли</a:t>
                      </a:r>
                      <a:r>
                        <a:rPr lang="ru-RU" sz="1200" baseline="0" dirty="0" smtClean="0"/>
                        <a:t> видеть действующий вулкан Эребус, расположенный на одном из прибрежных островов.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Спустившись в лощину, археологами</a:t>
                      </a:r>
                      <a:r>
                        <a:rPr lang="ru-RU" sz="1200" baseline="0" dirty="0" smtClean="0"/>
                        <a:t> стало понятно, откуда исходит мягкий свет.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Пчёл привлекают цветы, не только издающие  благоухающий</a:t>
                      </a:r>
                      <a:r>
                        <a:rPr lang="ru-RU" sz="1200" baseline="0" dirty="0" smtClean="0"/>
                        <a:t> аромат, но и обладающие яркой окраской.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Город Сочи стал столицей проведения </a:t>
                      </a:r>
                      <a:r>
                        <a:rPr lang="en-US" sz="1200" dirty="0" smtClean="0"/>
                        <a:t>XXII</a:t>
                      </a:r>
                      <a:r>
                        <a:rPr lang="ru-RU" sz="1200" dirty="0" smtClean="0"/>
                        <a:t> зимних Олимпийских игр.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3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919427"/>
              </p:ext>
            </p:extLst>
          </p:nvPr>
        </p:nvGraphicFramePr>
        <p:xfrm>
          <a:off x="457200" y="908720"/>
          <a:ext cx="8229600" cy="652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8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нарушение в построении предложения с однородными членами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1) Всю жизнь здоровье </a:t>
                      </a:r>
                      <a:r>
                        <a:rPr lang="ru-RU" sz="1200" dirty="0" err="1" smtClean="0"/>
                        <a:t>Фриды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Кало</a:t>
                      </a:r>
                      <a:r>
                        <a:rPr lang="ru-RU" sz="1200" dirty="0" smtClean="0"/>
                        <a:t> было слабым: она страдала полиомиелитом с шестилетнего возраста, а после серьезной автомобильной аварии, в которую она попала в подростковом возрасте, ей пришлось выдержать многочисленные</a:t>
                      </a:r>
                      <a:r>
                        <a:rPr lang="ru-RU" sz="1200" baseline="0" dirty="0" smtClean="0"/>
                        <a:t> операции, повлиявшие на всю жизнь.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 в</a:t>
                      </a:r>
                      <a:r>
                        <a:rPr lang="ru-RU" sz="1200" baseline="0" dirty="0" smtClean="0"/>
                        <a:t> построении предложения с деепричастным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2) Когда детям надоело играть в песочнице, они побегут в детскую, где полным-полно игрушек и даже есть вигвам,</a:t>
                      </a:r>
                      <a:r>
                        <a:rPr lang="ru-RU" sz="1200" baseline="0" dirty="0" smtClean="0"/>
                        <a:t> особенно радующий малышей.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В) нарушение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видо</a:t>
                      </a:r>
                      <a:r>
                        <a:rPr lang="ru-RU" sz="1200" baseline="0" dirty="0" smtClean="0"/>
                        <a:t>-временной </a:t>
                      </a:r>
                      <a:r>
                        <a:rPr lang="ru-RU" sz="1200" baseline="0" dirty="0" smtClean="0"/>
                        <a:t>соотнесенности глагольных форм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В некоторых племенах Южной Америки до сих пор сохранился культ предков: местные индейцы уважают, боятся и поклоняются духам умерших.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связи между подлежащим и сказуемым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Когда </a:t>
                      </a:r>
                      <a:r>
                        <a:rPr lang="ru-RU" sz="1200" dirty="0" err="1" smtClean="0"/>
                        <a:t>Энрике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Бернат</a:t>
                      </a:r>
                      <a:r>
                        <a:rPr lang="ru-RU" sz="1200" dirty="0" smtClean="0"/>
                        <a:t>, основатель компании по производству карамели, обратился к</a:t>
                      </a:r>
                      <a:r>
                        <a:rPr lang="ru-RU" sz="1200" baseline="0" dirty="0" smtClean="0"/>
                        <a:t> Сальвадору Дали с просьбой нарисовать что-то запоминающееся для оформления обертки, художник очень быстро набросал ему картинку, где была изображена ромашка «</a:t>
                      </a:r>
                      <a:r>
                        <a:rPr lang="ru-RU" sz="1200" baseline="0" dirty="0" err="1" smtClean="0"/>
                        <a:t>Чупа-Чупс</a:t>
                      </a:r>
                      <a:r>
                        <a:rPr lang="ru-RU" sz="1200" baseline="0" dirty="0" smtClean="0"/>
                        <a:t>».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неправильное употребление падежной формы существительного с предлогом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Конфликт оказался неразрешимым:</a:t>
                      </a:r>
                      <a:r>
                        <a:rPr lang="ru-RU" sz="1200" baseline="0" dirty="0" smtClean="0"/>
                        <a:t> каждая сторона, ссылаясь на события в прошлом, обвиняли друг друга все больше и больше, и в результате не удалось не только прийти к компромиссу, но и спокойно выслушать взаимные претензии.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 Задумав новую картину, я беру новый</a:t>
                      </a:r>
                      <a:r>
                        <a:rPr lang="ru-RU" sz="1200" baseline="0" dirty="0" smtClean="0"/>
                        <a:t> холст, натянутый на подрамник, ставлю его на мольберт, набрасываю углем рисунок.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Учитель,</a:t>
                      </a:r>
                      <a:r>
                        <a:rPr lang="ru-RU" sz="1200" baseline="0" dirty="0" smtClean="0"/>
                        <a:t> закончив урок, обратился ко мне и попросил, чтобы я сходил в библиотеку и принес три экземпляра словаря.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Гессе начал увлеченно заниматься живописью со времен Первой мировой войны, причем, будучи самоучкой,</a:t>
                      </a:r>
                      <a:r>
                        <a:rPr lang="ru-RU" sz="1200" baseline="0" dirty="0" smtClean="0"/>
                        <a:t> главная его цель состояла в том, чтобы преодолеть душевный кризис.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Вам нужно немедленно оплатить за телефонные переговоры.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3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292236"/>
              </p:ext>
            </p:extLst>
          </p:nvPr>
        </p:nvGraphicFramePr>
        <p:xfrm>
          <a:off x="457200" y="908720"/>
          <a:ext cx="8229600" cy="746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ошибка в</a:t>
                      </a:r>
                      <a:r>
                        <a:rPr lang="ru-RU" sz="1200" baseline="0" dirty="0" smtClean="0"/>
                        <a:t> построении сложного предложения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1)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>
                          <a:latin typeface="+mn-lt"/>
                        </a:rPr>
                        <a:t>Флигель,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стоящий на самом краю участка, в котором много лет жил Григорий Ефремович, все еще выглядел надежным.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видо</a:t>
                      </a:r>
                      <a:r>
                        <a:rPr lang="ru-RU" sz="1200" baseline="0" dirty="0" smtClean="0"/>
                        <a:t>-временной </a:t>
                      </a:r>
                      <a:r>
                        <a:rPr lang="ru-RU" sz="1200" baseline="0" dirty="0" smtClean="0"/>
                        <a:t>соотнесенности глагольных форм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Марью Дмитриевну знала царская фамилия, знала вся Москва, знал весь Петербург, и оба города, удивляясь ей, втихомолку посмеивались над ее грубостью, рассказывали про нее анекдоты, однако все без исключения уважали и боялись ее.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36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В) неправильное употребление падежной формы существительного с предлогом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3)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Я, желая познать и вникнуть во все тайны этой загадочной, полной мистических деталей истории, которая случилась с моими далёкими предками около трёх веков назад, сутками сидела в архивах в поисках новых подробностей.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связи между подлежащим и сказуемым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4)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приближению и отдалению гона, по звукам голосов известных ему собак, по приближению, отдалению и возвышению голосов доезжачих он чувствовал то, что происходило за перелеском.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ошибка в</a:t>
                      </a:r>
                      <a:r>
                        <a:rPr lang="ru-RU" sz="1200" baseline="0" dirty="0" smtClean="0"/>
                        <a:t> построении предложения с однородными членами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5)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Когда раздались первые звуки колокола, ворота, натужно скрипя, отворились, после чего поток людей хлынули на рыночную площадь и, казалось, затопили её в одно мгновение.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6)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Пришли святки, и, кроме парадной обедни, кроме торжественных и скучных поздравлений соседей и дворовых, кроме надетых на всех новых платьев, не было ничего особенного, ознаменовывающего святки.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7)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странном полузабытьи он принялся ходить по дачным улицам, расчерченным луною на светлые и тёмные шахматные поля, говоря вслух и размахивая руками, как вдруг откуда-то сбоку на него налетела </a:t>
                      </a:r>
                      <a:r>
                        <a:rPr lang="ru-RU" sz="18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Найда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сбила с ног могучими лапами.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Небо на юге черное-черное, и звезды на нем как будто водили хоровод.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Станислав</a:t>
                      </a:r>
                      <a:r>
                        <a:rPr lang="ru-RU" sz="1200" baseline="0" dirty="0" smtClean="0"/>
                        <a:t> имел преимущество над противником.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0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Установите соответствие между грамматическими ошибками и предложениями, в которых они допущены.</a:t>
            </a:r>
            <a:br>
              <a:rPr lang="ru-RU" sz="2000" b="1" dirty="0" smtClean="0">
                <a:solidFill>
                  <a:srgbClr val="0000CC"/>
                </a:solidFill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295232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790363"/>
              </p:ext>
            </p:extLst>
          </p:nvPr>
        </p:nvGraphicFramePr>
        <p:xfrm>
          <a:off x="457200" y="908720"/>
          <a:ext cx="8229600" cy="6433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Грамматические ошибки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Предложения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А)</a:t>
                      </a:r>
                      <a:r>
                        <a:rPr lang="ru-RU" sz="1200" baseline="0" dirty="0" smtClean="0"/>
                        <a:t> нарушение в построении предложения с однородными членами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Мама с детства говорила мне, чтобы я, оказавшись в трудной ситуации, прислушивалась к своим ощущениям, доверяла им, и тогда мне удастся избежать паники и отчаяния и принять верные решения.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Б)</a:t>
                      </a:r>
                      <a:r>
                        <a:rPr lang="ru-RU" dirty="0" smtClean="0"/>
                        <a:t> </a:t>
                      </a:r>
                      <a:r>
                        <a:rPr lang="ru-RU" sz="1200" dirty="0" smtClean="0"/>
                        <a:t>нарушение связи между подлежащим и сказуемым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2) </a:t>
                      </a:r>
                      <a:r>
                        <a:rPr lang="ru-RU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Отец, в силу привычки, даже по выходе на пенсию вставал в пять утра и потом целый день не покладая рук работал то в своей столярной мастерской, то в огороде, а вечером неизменно садился за книги и читал не менее ста страниц.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В)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ошибка в</a:t>
                      </a:r>
                      <a:r>
                        <a:rPr lang="ru-RU" sz="1200" baseline="0" dirty="0" smtClean="0"/>
                        <a:t> построении сложного предложения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3) ООН был рожден в то время, когда завершилась Вторая мировая война.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Г)</a:t>
                      </a:r>
                      <a:r>
                        <a:rPr lang="ru-RU" sz="1200" baseline="0" dirty="0" smtClean="0"/>
                        <a:t> нарушение </a:t>
                      </a:r>
                      <a:r>
                        <a:rPr lang="ru-RU" sz="1200" baseline="0" dirty="0" err="1" smtClean="0"/>
                        <a:t>видо</a:t>
                      </a:r>
                      <a:r>
                        <a:rPr lang="ru-RU" sz="1200" baseline="0" smtClean="0"/>
                        <a:t>-временной </a:t>
                      </a:r>
                      <a:r>
                        <a:rPr lang="ru-RU" sz="1200" baseline="0" dirty="0" smtClean="0"/>
                        <a:t>соотнесённости глагольных форм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4) Одним из важнейших социальных факторов,</a:t>
                      </a:r>
                      <a:r>
                        <a:rPr lang="ru-RU" sz="1200" baseline="0" dirty="0" smtClean="0"/>
                        <a:t> оказывающих влияние на поведение первокурсников, является необходимость привыкания к новым условиям обучения, освоения новой социальной роли – студента высшего учебного заведения.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Д) </a:t>
                      </a:r>
                      <a:r>
                        <a:rPr lang="ru-RU" sz="1200" baseline="0" dirty="0" smtClean="0"/>
                        <a:t>нарушение в построении предложения с причастным оборотом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5) Анна Николаевна видит лицо сына, внимательно прислушивающееся к разговору отца и деда.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6) Ряд школ ввел в свой курс программы углубленного изучения нескольких предметов.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7) Собирание народных песен Гоголем было не столько новым увлечением, а достаточно неожиданным подходом к истории.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8) Литературоведы до сих пор не могут с уверенностью сказать, что познакомился ли Лермонтов при жизни с Пушкиным.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9) Те, кто узнал себя в гоголевских комедиях, обрушивали на автора бурю</a:t>
                      </a:r>
                      <a:r>
                        <a:rPr lang="ru-RU" sz="1200" baseline="0" dirty="0" smtClean="0"/>
                        <a:t> негодования.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1860</Words>
  <Application>Microsoft Office PowerPoint</Application>
  <PresentationFormat>Экран (4:3)</PresentationFormat>
  <Paragraphs>127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Готовимся к ЕГЭ 2020. Задание 8. Грамматические нормы. </vt:lpstr>
      <vt:lpstr>Презентация PowerPoint</vt:lpstr>
      <vt:lpstr>Установите соответствие между грамматическими ошибками и предложениями, в которых они допущены. </vt:lpstr>
      <vt:lpstr>Установите соответствие между грамматическими ошибками и предложениями, в которых они допущены. </vt:lpstr>
      <vt:lpstr>Установите соответствие между грамматическими ошибками и предложениями, в которых они допущены. </vt:lpstr>
      <vt:lpstr>Установите соответствие между грамматическими ошибками и предложениями, в которых они допущены. </vt:lpstr>
      <vt:lpstr>Установите соответствие между грамматическими ошибками и предложениями, в которых они допущены. </vt:lpstr>
      <vt:lpstr>Установите соответствие между грамматическими ошибками и предложениями, в которых они допущены. </vt:lpstr>
      <vt:lpstr>Установите соответствие между грамматическими ошибками и предложениями, в которых они допущены. 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Готовимся к ЕГЭ 2015. Задание 7. Синтаксические нормы.</dc:title>
  <dc:creator>Лидия</dc:creator>
  <cp:lastModifiedBy>ALAN ALIBAEV</cp:lastModifiedBy>
  <cp:revision>67</cp:revision>
  <cp:lastPrinted>2020-02-06T03:45:00Z</cp:lastPrinted>
  <dcterms:created xsi:type="dcterms:W3CDTF">2014-11-09T08:38:00Z</dcterms:created>
  <dcterms:modified xsi:type="dcterms:W3CDTF">2020-02-06T06:06:35Z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1049-10.2.0.7587</vt:lpwstr>
  </property>
</Properties>
</file>